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3" r:id="rId1"/>
    <p:sldMasterId id="2147483715" r:id="rId2"/>
  </p:sldMasterIdLst>
  <p:notesMasterIdLst>
    <p:notesMasterId r:id="rId14"/>
  </p:notesMasterIdLst>
  <p:handoutMasterIdLst>
    <p:handoutMasterId r:id="rId15"/>
  </p:handoutMasterIdLst>
  <p:sldIdLst>
    <p:sldId id="389" r:id="rId3"/>
    <p:sldId id="390" r:id="rId4"/>
    <p:sldId id="394" r:id="rId5"/>
    <p:sldId id="391" r:id="rId6"/>
    <p:sldId id="392" r:id="rId7"/>
    <p:sldId id="393" r:id="rId8"/>
    <p:sldId id="396" r:id="rId9"/>
    <p:sldId id="395" r:id="rId10"/>
    <p:sldId id="397" r:id="rId11"/>
    <p:sldId id="398" r:id="rId12"/>
    <p:sldId id="399" r:id="rId13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000"/>
    <a:srgbClr val="009900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86" autoAdjust="0"/>
  </p:normalViewPr>
  <p:slideViewPr>
    <p:cSldViewPr snapToObjects="1">
      <p:cViewPr>
        <p:scale>
          <a:sx n="66" d="100"/>
          <a:sy n="66" d="100"/>
        </p:scale>
        <p:origin x="-1398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0D4E8AC-359B-4018-A455-1A9F842C1E67}" type="datetime3">
              <a:rPr lang="en-AU"/>
              <a:pPr>
                <a:defRPr/>
              </a:pPr>
              <a:t>15 October, 2020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F910D7E8-64AF-46CE-B5D9-B348DB255A9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7698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5B3E6DD-8F09-4349-88A7-EF9357A57AE1}" type="datetime3">
              <a:rPr lang="en-AU"/>
              <a:pPr>
                <a:defRPr/>
              </a:pPr>
              <a:t>15 October, 2020</a:t>
            </a:fld>
            <a:endParaRPr lang="en-AU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CE40D72-F588-4028-AF8D-4B959F7DBD2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0705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AE024D-4E74-4191-ADB0-8491283A9390}" type="datetime1">
              <a:rPr lang="en-US"/>
              <a:pPr>
                <a:defRPr/>
              </a:pPr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157E11D1-DF17-46CC-B723-8591B28267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5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284B463-64FB-47E8-88F1-4372BBD9DC8A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6DE0962-E002-471C-B604-0B871163F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4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D11416A-4DDC-48F4-AC1C-7575B3EBA16C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C30F1FD-D3C6-4E6F-A2C1-3444E9F96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AE18DDA4-0ECA-4C55-B5B5-26C2DA8271D8}" type="datetime1">
              <a:rPr lang="en-US"/>
              <a:pPr>
                <a:defRPr/>
              </a:pPr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E44CA1F-2D52-4204-9060-55C690ACA7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6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81100" y="6407150"/>
            <a:ext cx="6781800" cy="365125"/>
          </a:xfrm>
        </p:spPr>
        <p:txBody>
          <a:bodyPr/>
          <a:lstStyle>
            <a:lvl1pPr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solidFill>
                  <a:prstClr val="black"/>
                </a:solidFill>
                <a:latin typeface="Times New Roman" pitchFamily="18" charset="0"/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en-US"/>
              <a:t>Advanced Computer </a:t>
            </a:r>
            <a:r>
              <a:rPr lang="en-US" smtClean="0"/>
              <a:t>Architecture-Fall 2018, </a:t>
            </a:r>
            <a:r>
              <a:rPr lang="en-US"/>
              <a:t>AUT, Tehran, Iran </a:t>
            </a:r>
            <a:endParaRPr lang="en-US" sz="11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92100" y="6419850"/>
            <a:ext cx="542925" cy="365125"/>
          </a:xfrm>
        </p:spPr>
        <p:txBody>
          <a:bodyPr lIns="0" tIns="0" rIns="0" bIns="0"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 baseline="0">
                <a:solidFill>
                  <a:prstClr val="black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>
              <a:defRPr/>
            </a:pPr>
            <a:fld id="{D791268F-B68B-49E5-9348-7B878244EFCF}" type="slidenum">
              <a:rPr lang="en-US"/>
              <a:pPr>
                <a:defRPr/>
              </a:pPr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45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2F24BBEE-EAC6-43BF-8898-4994A0F0A00B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D13BDCD2-86E0-4479-A3C8-E35D124F4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52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2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88AF1C9-F033-4E68-8290-72DAFE9948F7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4EA6E58E-F133-456C-BF31-100DB016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61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702F267-FDFC-40BF-A0D4-81978B273B6E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75B6FCA-93B8-4BBA-8AB3-753B1C25D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11655278-606B-4BE3-A4B1-D04702C750A3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146F5C3-FE8D-4A89-9BFE-08B572CD3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6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7102CE6A-C670-43F0-B986-3C6444F69766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8C403CBF-53BD-48A0-A6E8-A65248C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482A7E7C-F992-43A3-8511-323E1A8CFF75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FF55776-28AA-4E7C-AC20-F0EF51289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9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F496480-8208-4206-896C-2C8AEAB4AD37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B701964-2B01-4688-9F3D-DC63FD60E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1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324D7882-309E-4A9D-89F0-099FD92C8D34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30F0D7E-C4F2-4416-B84B-FA4C2BFB3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73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F0A8443F-603D-49CD-B15D-9467E4F1DDC0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57B3DC8-9857-4B77-9310-CB3964995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E90A16A-1778-4E33-A2BB-097937F7E9D0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0F52E82-BEC4-443A-A6FD-A6570FD50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3693394-B4F2-41FA-AEC5-8B7DB404E0B6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167B7E9-CF91-43E1-81C5-96C0138F3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8D9EE3B-D04D-462F-82D2-00DE6EB83B25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783CFD4-3C9A-4FCE-A40D-92359AEBB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5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D0E6C7-181A-412D-842E-11460BD8EE91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B1F3044-6FB9-4A39-8049-65A5BF9B1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1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2BC73FC-C58D-4CBF-BB65-FBB5DDDCE9C8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A491502-A3D7-43E7-9987-C05A1609A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2554D53B-B57C-478D-B1BB-8128CBD23A24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D1C740D-339B-449E-9C67-8F58B19F2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1EB4883-3F77-4F75-A3F7-F6742D170FE1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430DA3C-41A4-44BA-89C7-4BCC6C7E84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70362803-1430-4158-9698-19E5A71EE822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DB4BB788-B537-4C8C-9EE2-F55E00B3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9pPr>
      <a:extLst/>
    </p:titleStyle>
    <p:bodyStyle>
      <a:lvl1pPr marL="265113" indent="-265113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eaLnBrk="0" fontAlgn="base" hangingPunct="0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eaLnBrk="0" fontAlgn="base" hangingPunct="0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681D08C-24CE-40DE-81EC-203F9FFBBC7B}" type="datetime1">
              <a:rPr lang="en-US"/>
              <a:pPr>
                <a:defRPr/>
              </a:pPr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7FD442A-8BD1-4075-AD50-35F1B88D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7" Type="http://schemas.openxmlformats.org/officeDocument/2006/relationships/image" Target="../media/image4.png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7" Type="http://schemas.openxmlformats.org/officeDocument/2006/relationships/image" Target="../media/image4.png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wma"/><Relationship Id="rId7" Type="http://schemas.openxmlformats.org/officeDocument/2006/relationships/image" Target="../media/image9.png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7" Type="http://schemas.openxmlformats.org/officeDocument/2006/relationships/image" Target="../media/image4.png"/><Relationship Id="rId2" Type="http://schemas.microsoft.com/office/2007/relationships/media" Target="../media/media5.wm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7" Type="http://schemas.openxmlformats.org/officeDocument/2006/relationships/image" Target="../media/image4.png"/><Relationship Id="rId2" Type="http://schemas.microsoft.com/office/2007/relationships/media" Target="../media/media7.wma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7" Type="http://schemas.openxmlformats.org/officeDocument/2006/relationships/image" Target="../media/image4.png"/><Relationship Id="rId2" Type="http://schemas.microsoft.com/office/2007/relationships/media" Target="../media/media8.wma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9.wma"/><Relationship Id="rId7" Type="http://schemas.openxmlformats.org/officeDocument/2006/relationships/image" Target="../media/image17.png"/><Relationship Id="rId2" Type="http://schemas.microsoft.com/office/2007/relationships/media" Target="../media/media9.wma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E1F2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 bwMode="auto">
          <a:xfrm>
            <a:off x="457200" y="2246313"/>
            <a:ext cx="8229600" cy="1254125"/>
          </a:xfrm>
        </p:spPr>
        <p:txBody>
          <a:bodyPr wrap="square" lIns="0" tIns="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en-US" sz="28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Computer Architecture</a:t>
            </a: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/>
            </a:r>
            <a:b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</a:b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 </a:t>
            </a:r>
            <a:r>
              <a:rPr lang="en-US" alt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itchFamily="2" charset="-78"/>
              </a:rPr>
              <a:t>Spring 2020</a:t>
            </a:r>
            <a:endParaRPr lang="en-US" altLang="en-US" sz="1600" b="0" dirty="0" smtClean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3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6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altLang="en-US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farbeh@aut.ac.ir</a:t>
            </a:r>
            <a:endParaRPr lang="fa-IR" altLang="en-US" b="1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 </a:t>
            </a:r>
          </a:p>
          <a:p>
            <a:pPr algn="ctr" eaLnBrk="1" hangingPunct="1">
              <a:lnSpc>
                <a:spcPct val="150000"/>
              </a:lnSpc>
            </a:pPr>
            <a:endParaRPr lang="en-US" altLang="en-US" sz="2000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</p:txBody>
      </p:sp>
      <p:pic>
        <p:nvPicPr>
          <p:cNvPr id="25604" name="Picture 6" descr="C:\Users\hamed\Dropbox\New\1397-2\CA\Slides\269673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t="7574" r="23878" b="32930"/>
          <a:stretch>
            <a:fillRect/>
          </a:stretch>
        </p:blipFill>
        <p:spPr bwMode="auto">
          <a:xfrm>
            <a:off x="3708400" y="692150"/>
            <a:ext cx="156686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3"/>
    </mc:Choice>
    <mc:Fallback>
      <p:transition spd="slow" advTm="4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Pipelining Conflicts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030288" y="952500"/>
            <a:ext cx="4045768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628650" indent="-1714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altLang="en-US" sz="2000" dirty="0"/>
              <a:t>Resource conflicts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altLang="en-US" sz="2000" dirty="0"/>
              <a:t>Data dependency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800" b="0" dirty="0"/>
              <a:t>Hardware interlocks</a:t>
            </a:r>
            <a:endParaRPr lang="en-US" altLang="en-US" sz="1400" b="0" dirty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800" b="0" dirty="0"/>
              <a:t>Operand forwarding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800" b="0" dirty="0"/>
              <a:t>Delayed load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altLang="en-US" sz="2000" dirty="0"/>
              <a:t>Branch difficulties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800" b="0" dirty="0" err="1"/>
              <a:t>Prefetch</a:t>
            </a:r>
            <a:r>
              <a:rPr lang="en-US" altLang="en-US" sz="1800" b="0" dirty="0"/>
              <a:t> target instruction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800" b="0" dirty="0"/>
              <a:t>Branch target buffer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800" b="0" dirty="0"/>
              <a:t>Loop buffer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800" b="0" dirty="0"/>
              <a:t>Branch prediction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800" b="0" dirty="0"/>
              <a:t>Delayed branch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552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180"/>
    </mc:Choice>
    <mc:Fallback>
      <p:transition spd="slow" advTm="1193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Flynn’s Classification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720725" y="1249363"/>
            <a:ext cx="6551794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1450" indent="-1714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lang="en-US" altLang="en-US" sz="1800" dirty="0"/>
              <a:t>Single Instruction Stream, single data stream (</a:t>
            </a:r>
            <a:r>
              <a:rPr lang="en-US" altLang="en-US" sz="1800" dirty="0">
                <a:solidFill>
                  <a:srgbClr val="FF0000"/>
                </a:solidFill>
              </a:rPr>
              <a:t>SISD</a:t>
            </a:r>
            <a:r>
              <a:rPr lang="en-US" altLang="en-US" sz="1800" dirty="0"/>
              <a:t>)</a:t>
            </a:r>
          </a:p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lang="en-US" altLang="en-US" sz="1800" dirty="0"/>
              <a:t>Single Instruction Stream, multiple data stream (</a:t>
            </a:r>
            <a:r>
              <a:rPr lang="en-US" altLang="en-US" sz="1800" dirty="0">
                <a:solidFill>
                  <a:srgbClr val="FF0000"/>
                </a:solidFill>
              </a:rPr>
              <a:t>SIMD</a:t>
            </a:r>
            <a:r>
              <a:rPr lang="en-US" altLang="en-US" sz="1800" dirty="0"/>
              <a:t>)</a:t>
            </a:r>
          </a:p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lang="en-US" altLang="en-US" sz="1800" dirty="0"/>
              <a:t>multiple Instruction Stream, single data stream (</a:t>
            </a:r>
            <a:r>
              <a:rPr lang="en-US" altLang="en-US" sz="1800" dirty="0">
                <a:solidFill>
                  <a:srgbClr val="FF0000"/>
                </a:solidFill>
              </a:rPr>
              <a:t>MISD</a:t>
            </a:r>
            <a:r>
              <a:rPr lang="en-US" altLang="en-US" sz="1800" dirty="0"/>
              <a:t>)</a:t>
            </a:r>
          </a:p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lang="en-US" altLang="en-US" sz="1800" dirty="0"/>
              <a:t>multiple Instruction Stream, multiple data stream (</a:t>
            </a:r>
            <a:r>
              <a:rPr lang="en-US" altLang="en-US" sz="1800" dirty="0">
                <a:solidFill>
                  <a:srgbClr val="FF0000"/>
                </a:solidFill>
              </a:rPr>
              <a:t>MIMD</a:t>
            </a:r>
            <a:r>
              <a:rPr lang="en-US" altLang="en-US" sz="1800" dirty="0"/>
              <a:t>)</a:t>
            </a:r>
          </a:p>
          <a:p>
            <a:pPr>
              <a:lnSpc>
                <a:spcPct val="250000"/>
              </a:lnSpc>
              <a:buFont typeface="Arial" charset="0"/>
              <a:buChar char="•"/>
            </a:pPr>
            <a:endParaRPr lang="en-US" altLang="en-US" sz="18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495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402"/>
    </mc:Choice>
    <mc:Fallback>
      <p:transition spd="slow" advTm="352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Pipelining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89" y="1029590"/>
            <a:ext cx="6735911" cy="263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45" y="3461856"/>
            <a:ext cx="7025047" cy="284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100"/>
    </mc:Choice>
    <mc:Fallback>
      <p:transition spd="slow" advTm="369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Pipelining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1231577"/>
            <a:ext cx="42862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2255515"/>
            <a:ext cx="62388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361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09"/>
    </mc:Choice>
    <mc:Fallback>
      <p:transition spd="slow" advTm="59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Pipelining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954088"/>
            <a:ext cx="29940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475" y="896938"/>
            <a:ext cx="3549650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1768475"/>
            <a:ext cx="5389562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719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3"/>
    </mc:Choice>
    <mc:Fallback>
      <p:transition spd="slow" advTm="2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Pipelining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64" y="1032446"/>
            <a:ext cx="3035300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2220" r="2574"/>
          <a:stretch/>
        </p:blipFill>
        <p:spPr bwMode="auto">
          <a:xfrm>
            <a:off x="3131840" y="2655044"/>
            <a:ext cx="5637832" cy="35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>
            <a:off x="462483" y="1765328"/>
            <a:ext cx="187325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614883" y="2640040"/>
            <a:ext cx="2588965" cy="71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1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417"/>
    </mc:Choice>
    <mc:Fallback>
      <p:transition spd="slow" advTm="236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Pipelining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2480"/>
          <a:stretch>
            <a:fillRect/>
          </a:stretch>
        </p:blipFill>
        <p:spPr bwMode="auto">
          <a:xfrm>
            <a:off x="355560" y="1916832"/>
            <a:ext cx="8314734" cy="224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858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99"/>
    </mc:Choice>
    <mc:Fallback>
      <p:transition spd="slow" advTm="64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Pipelining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7" y="1078874"/>
            <a:ext cx="6204125" cy="2395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/>
          <a:stretch/>
        </p:blipFill>
        <p:spPr bwMode="auto">
          <a:xfrm>
            <a:off x="1670050" y="3356992"/>
            <a:ext cx="6240884" cy="275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95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701"/>
    </mc:Choice>
    <mc:Fallback>
      <p:transition spd="slow" advTm="359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Pipelining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" r="2962"/>
          <a:stretch/>
        </p:blipFill>
        <p:spPr bwMode="auto">
          <a:xfrm>
            <a:off x="275771" y="1124744"/>
            <a:ext cx="8577718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941168"/>
            <a:ext cx="25812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>
            <a:off x="5257949" y="5331693"/>
            <a:ext cx="46355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875486" y="5118968"/>
            <a:ext cx="15446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en-US"/>
              <a:t>Maximum Speedup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996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940"/>
    </mc:Choice>
    <mc:Fallback>
      <p:transition spd="slow" advTm="215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Pipelining Speedup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1555477"/>
            <a:ext cx="25812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2677840"/>
            <a:ext cx="11811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3758927"/>
            <a:ext cx="19431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649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44"/>
    </mc:Choice>
    <mc:Fallback>
      <p:transition spd="slow" advTm="234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2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4|129.9|5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7|30.4|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7|30.4|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7|30.4|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7|30.4|3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6.5|10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9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4.3|13.7|191.3|79.8|125.4|95.2|60.1|58.6|114.9|132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10186</TotalTime>
  <Words>193</Words>
  <Application>Microsoft Office PowerPoint</Application>
  <PresentationFormat>On-screen Show (4:3)</PresentationFormat>
  <Paragraphs>52</Paragraphs>
  <Slides>11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Aspect</vt:lpstr>
      <vt:lpstr>Office Theme</vt:lpstr>
      <vt:lpstr>Computer Architecture  Spring 2020</vt:lpstr>
      <vt:lpstr>Pipelining</vt:lpstr>
      <vt:lpstr>Pipelining</vt:lpstr>
      <vt:lpstr>Pipelining</vt:lpstr>
      <vt:lpstr>Pipelining</vt:lpstr>
      <vt:lpstr>Pipelining</vt:lpstr>
      <vt:lpstr>Pipelining</vt:lpstr>
      <vt:lpstr>Pipelining</vt:lpstr>
      <vt:lpstr>Pipelining Speedup</vt:lpstr>
      <vt:lpstr>Pipelining Conflicts</vt:lpstr>
      <vt:lpstr>Flynn’s Classification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Peter Ashenden</dc:creator>
  <cp:lastModifiedBy>Hamed</cp:lastModifiedBy>
  <cp:revision>125</cp:revision>
  <dcterms:created xsi:type="dcterms:W3CDTF">2008-08-25T10:09:57Z</dcterms:created>
  <dcterms:modified xsi:type="dcterms:W3CDTF">2020-10-15T16:38:56Z</dcterms:modified>
</cp:coreProperties>
</file>